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70" r:id="rId12"/>
    <p:sldId id="265" r:id="rId13"/>
    <p:sldId id="266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nhua Tao" userId="f94df13e13d57218" providerId="LiveId" clId="{33B9966A-1ACB-C44E-BDBA-4405ED178A74}"/>
    <pc:docChg chg="modSld">
      <pc:chgData name="Tianhua Tao" userId="f94df13e13d57218" providerId="LiveId" clId="{33B9966A-1ACB-C44E-BDBA-4405ED178A74}" dt="2021-10-07T01:44:57.265" v="1" actId="2711"/>
      <pc:docMkLst>
        <pc:docMk/>
      </pc:docMkLst>
      <pc:sldChg chg="modSp mod">
        <pc:chgData name="Tianhua Tao" userId="f94df13e13d57218" providerId="LiveId" clId="{33B9966A-1ACB-C44E-BDBA-4405ED178A74}" dt="2021-10-07T01:44:57.265" v="1" actId="2711"/>
        <pc:sldMkLst>
          <pc:docMk/>
          <pc:sldMk cId="1234689767" sldId="266"/>
        </pc:sldMkLst>
        <pc:spChg chg="mod">
          <ac:chgData name="Tianhua Tao" userId="f94df13e13d57218" providerId="LiveId" clId="{33B9966A-1ACB-C44E-BDBA-4405ED178A74}" dt="2021-10-07T01:44:57.265" v="1" actId="2711"/>
          <ac:spMkLst>
            <pc:docMk/>
            <pc:sldMk cId="1234689767" sldId="266"/>
            <ac:spMk id="3" creationId="{F2EFC27C-526B-9B41-8D4F-EBE8941BF0D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254E-2A88-AC49-94F6-DB63123C2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BD74A-3775-A441-B2F3-8A7EEC3E4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5AB4F-FA88-CB40-A938-5FA90D3C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295D3-6853-B249-880B-54FA15AD9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B2F4-7EDF-BF48-908B-3B29B972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074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471-F4A1-4D49-B97F-4AD9AA37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C77DF-4921-2842-A4E7-C26192D84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0E6B3-560A-3D4B-9EB7-04090137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DF76C-772A-4240-A27F-58E8573E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AE981-5E7F-6B4C-8E50-440EDAF2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6456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65E05-7BE2-0142-9AE2-D20AC247A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07775-4D0D-FD47-9D54-7BF5AB672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5D678-C07D-354B-96C8-EE2A8840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AAB7C-B597-3C40-A269-5165CD76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2F97A-C016-7D40-8917-F80CE2AC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521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1271-22DC-CB4A-B945-EEDB8AF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1949-C184-0C4F-A185-CD9D0EA5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D4D61-107C-DC43-931C-180F14E2C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EF5D2-B315-5C42-AA9F-D361D071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A3AD1-C1F5-2649-9168-3145A7DB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236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8C08-2E1D-5442-93C1-76D1B5CB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63549-AAC9-C345-A8D4-A06B8F233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8ED9A-5DBE-FE49-BBA9-F599D7D7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BFB38-23C6-CC47-902F-F859CC5B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C9CB9-9571-DA41-BFF4-065161D9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4422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E08-299B-DF4F-96B8-5B21D697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E999-D5AD-4944-A9E7-55AC05AFC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74ECA-0940-AA47-9FAB-501CE4A88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1D5C3-4FE0-AB48-B6C9-80F3BA8CB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96FF4-F6CF-204C-AFD4-CE834E08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CD9D2-6C2B-3749-B5CB-0290CEB1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527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3F6A-F117-5540-B96C-33426AD6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DEBDE-B310-5145-9F32-CA00BE569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2A6CD-80A3-D54B-9638-C84EB50C2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68F96-0C3A-6C4D-929B-59A151E98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803C7-F477-9C41-9AC7-27DF59129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44955-68AE-C246-A4B1-906DB960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F45DC-14AD-AD49-A9C1-3419DD04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53DA7-DB7A-C44E-A365-3F010EB4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332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592F-CACB-6742-8C0D-20412BC4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B64A46-5B64-B540-8FD6-93D3FD4E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B3A4F-59E2-D642-B785-35611016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95342-3F78-A14C-ACA2-068BF7D5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014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167EC-9D5B-C04D-8047-C4A58777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BB2D5-D6DC-BB4B-A5CB-6654C912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68CCE-CBE7-164F-B5DB-DD1D1DDA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929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D137-B6D9-7F41-9528-F512BEE0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A1FE-12EB-E546-92B4-146DF2936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C2043-381B-4040-AF51-B451E7628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EC35C-FC79-4A4C-B9C7-D9A5EE54E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4D6D5-56EF-DA44-BF94-47AEFEF5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B1C82-04AA-5C45-BC8D-B701476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540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9373-9732-C24C-9B55-7A76EF10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34462-413E-AB40-89DD-D69BAFE685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4DB4C-1301-E149-96D4-07DD5AF58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548C1-3576-A845-8769-33576BBA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6A468-AD6C-6D42-8E35-2E003C70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64613-A846-DE46-8B6C-2B9E0767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765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61775-0FBF-2244-9E66-62D185EB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53BA4-22C4-E34C-9A9B-159D0F492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6893-9E63-9341-9736-7D9A3E263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B9808-3023-E84A-9F36-C9ED337946A9}" type="datetimeFigureOut">
              <a:rPr lang="en-CN" smtClean="0"/>
              <a:t>2021/10/7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25A0B-FE9B-9B43-90F4-D0512F5E3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3BC56-E314-3147-B5B1-E15B54FF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B8BD5-D564-B44A-A922-DE1F6D2F9CE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774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1D61-D74C-4E4D-9B5B-308DBAF36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uCore-SMP</a:t>
            </a:r>
            <a:r>
              <a:rPr lang="zh-CN" altLang="en-US" dirty="0"/>
              <a:t> </a:t>
            </a:r>
            <a:r>
              <a:rPr lang="en-CN" dirty="0"/>
              <a:t>FU740移植</a:t>
            </a:r>
            <a:br>
              <a:rPr lang="en-CN" dirty="0"/>
            </a:br>
            <a:r>
              <a:rPr lang="en-CN" dirty="0"/>
              <a:t>中期报告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4A847-67D3-6349-BB6C-5560CC6BA4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启动流程分析</a:t>
            </a:r>
          </a:p>
          <a:p>
            <a:r>
              <a:rPr lang="en-CN" dirty="0"/>
              <a:t>陶天骅</a:t>
            </a:r>
          </a:p>
        </p:txBody>
      </p:sp>
    </p:spTree>
    <p:extLst>
      <p:ext uri="{BB962C8B-B14F-4D97-AF65-F5344CB8AC3E}">
        <p14:creationId xmlns:p14="http://schemas.microsoft.com/office/powerpoint/2010/main" val="381849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2E90-0208-6A4F-B63A-F65C0BE2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理想情况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F9A18-850B-E345-8663-38CEEC96A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" t="2922" r="3365" b="76093"/>
          <a:stretch/>
        </p:blipFill>
        <p:spPr>
          <a:xfrm>
            <a:off x="838200" y="2769913"/>
            <a:ext cx="10515600" cy="16606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647681E3-1718-DE4B-A261-B760EDC130AF}"/>
              </a:ext>
            </a:extLst>
          </p:cNvPr>
          <p:cNvSpPr/>
          <p:nvPr/>
        </p:nvSpPr>
        <p:spPr>
          <a:xfrm>
            <a:off x="7264498" y="2438399"/>
            <a:ext cx="4225159" cy="2173123"/>
          </a:xfrm>
          <a:prstGeom prst="frame">
            <a:avLst>
              <a:gd name="adj1" fmla="val 427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47055-7688-F542-A711-4E4FD365FF95}"/>
              </a:ext>
            </a:extLst>
          </p:cNvPr>
          <p:cNvSpPr txBox="1"/>
          <p:nvPr/>
        </p:nvSpPr>
        <p:spPr>
          <a:xfrm>
            <a:off x="8420637" y="2050158"/>
            <a:ext cx="220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换成uCore</a:t>
            </a:r>
          </a:p>
        </p:txBody>
      </p:sp>
    </p:spTree>
    <p:extLst>
      <p:ext uri="{BB962C8B-B14F-4D97-AF65-F5344CB8AC3E}">
        <p14:creationId xmlns:p14="http://schemas.microsoft.com/office/powerpoint/2010/main" val="317924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E604-D633-B748-9D7C-930E0DE1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D1D0F-EDC6-4A46-B3D0-AA0B94C9A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5A26B-400C-4D4F-A3EE-1AA55687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85" y="62913"/>
            <a:ext cx="9095547" cy="64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2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1346-16DB-A046-A557-EFBE9121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SD 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1E4EDD-FF73-A74C-A602-6DDFB98ED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121"/>
          <a:stretch/>
        </p:blipFill>
        <p:spPr>
          <a:xfrm>
            <a:off x="492147" y="1198179"/>
            <a:ext cx="11417911" cy="41620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186E0-174E-0D40-A174-9483535B8F77}"/>
              </a:ext>
            </a:extLst>
          </p:cNvPr>
          <p:cNvSpPr txBox="1"/>
          <p:nvPr/>
        </p:nvSpPr>
        <p:spPr>
          <a:xfrm>
            <a:off x="357352" y="5812221"/>
            <a:ext cx="161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U-Boot SPL</a:t>
            </a:r>
          </a:p>
          <a:p>
            <a:pPr algn="ctr"/>
            <a:r>
              <a:rPr lang="en-CN" dirty="0"/>
              <a:t>1.0 MB</a:t>
            </a:r>
          </a:p>
          <a:p>
            <a:pPr algn="ctr"/>
            <a:r>
              <a:rPr lang="en-CN" dirty="0"/>
              <a:t>RAW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5FEDF-360F-E849-B704-981E2D1DBF00}"/>
              </a:ext>
            </a:extLst>
          </p:cNvPr>
          <p:cNvSpPr txBox="1"/>
          <p:nvPr/>
        </p:nvSpPr>
        <p:spPr>
          <a:xfrm>
            <a:off x="2548759" y="5823998"/>
            <a:ext cx="2433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OpenSBI + U-Boot (payload) </a:t>
            </a:r>
          </a:p>
          <a:p>
            <a:pPr algn="ctr"/>
            <a:r>
              <a:rPr lang="en-CN" dirty="0"/>
              <a:t>4.2 MB, RAW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05CD2-8F5E-6F46-9C2E-462ADE4E5E6C}"/>
              </a:ext>
            </a:extLst>
          </p:cNvPr>
          <p:cNvSpPr txBox="1"/>
          <p:nvPr/>
        </p:nvSpPr>
        <p:spPr>
          <a:xfrm>
            <a:off x="4750676" y="5823998"/>
            <a:ext cx="1928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/boot</a:t>
            </a:r>
          </a:p>
          <a:p>
            <a:pPr algn="ctr"/>
            <a:r>
              <a:rPr lang="en-CN" dirty="0"/>
              <a:t>136 MB</a:t>
            </a:r>
          </a:p>
          <a:p>
            <a:pPr algn="ctr"/>
            <a:r>
              <a:rPr lang="en-CN" dirty="0"/>
              <a:t>FAT16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C84F1-D4E2-824F-BC6A-82BB3A499CD2}"/>
              </a:ext>
            </a:extLst>
          </p:cNvPr>
          <p:cNvSpPr txBox="1"/>
          <p:nvPr/>
        </p:nvSpPr>
        <p:spPr>
          <a:xfrm>
            <a:off x="7078716" y="5731665"/>
            <a:ext cx="1928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/root</a:t>
            </a:r>
          </a:p>
          <a:p>
            <a:pPr algn="ctr"/>
            <a:r>
              <a:rPr lang="en-CN" dirty="0"/>
              <a:t>7.0 GB</a:t>
            </a:r>
          </a:p>
          <a:p>
            <a:pPr algn="ctr"/>
            <a:r>
              <a:rPr lang="en-CN" dirty="0"/>
              <a:t>ext4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ECF109-4712-6B44-A8BC-380D2BF7FC49}"/>
              </a:ext>
            </a:extLst>
          </p:cNvPr>
          <p:cNvCxnSpPr>
            <a:stCxn id="6" idx="0"/>
          </p:cNvCxnSpPr>
          <p:nvPr/>
        </p:nvCxnSpPr>
        <p:spPr>
          <a:xfrm flipV="1">
            <a:off x="1166649" y="4004441"/>
            <a:ext cx="1382110" cy="18077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0F319B-6745-A449-B52B-A73E2E9540F7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3358057" y="3899340"/>
            <a:ext cx="407274" cy="19246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1B4E11-87CB-0E4D-BE04-CFD65E882DF0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260632" y="3899340"/>
            <a:ext cx="1454368" cy="19246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6B141D-D5CA-534C-8687-20C709E62A2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867400" y="3899341"/>
            <a:ext cx="2175640" cy="18323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D3B55D-9DED-DE48-A513-4F16E9A4AF86}"/>
              </a:ext>
            </a:extLst>
          </p:cNvPr>
          <p:cNvSpPr txBox="1"/>
          <p:nvPr/>
        </p:nvSpPr>
        <p:spPr>
          <a:xfrm>
            <a:off x="5738648" y="682123"/>
            <a:ext cx="243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Work on this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F2BEB5-4AA1-B84A-92A7-DDFC93BB7925}"/>
              </a:ext>
            </a:extLst>
          </p:cNvPr>
          <p:cNvCxnSpPr>
            <a:cxnSpLocks/>
          </p:cNvCxnSpPr>
          <p:nvPr/>
        </p:nvCxnSpPr>
        <p:spPr>
          <a:xfrm flipH="1">
            <a:off x="3310104" y="1027906"/>
            <a:ext cx="2977710" cy="206213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62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D9B4-9790-2247-9E76-4AFA7738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具体操作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C27C-526B-9B41-8D4F-EBE8941BF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（省略大量细节）</a:t>
            </a:r>
            <a:endParaRPr lang="en-CN" sz="2400" dirty="0"/>
          </a:p>
          <a:p>
            <a:r>
              <a:rPr lang="en-CN" sz="2400" dirty="0"/>
              <a:t>编译ucore</a:t>
            </a:r>
            <a:r>
              <a:rPr lang="en-US" altLang="zh-CN" sz="2400" dirty="0"/>
              <a:t>-</a:t>
            </a:r>
            <a:r>
              <a:rPr lang="en-US" altLang="zh-CN" sz="2400" dirty="0" err="1"/>
              <a:t>smp</a:t>
            </a:r>
            <a:r>
              <a:rPr lang="zh-CN" altLang="en-US" sz="2400" dirty="0"/>
              <a:t>，得到</a:t>
            </a:r>
            <a:r>
              <a:rPr lang="en-US" altLang="zh-CN" sz="2400" dirty="0" err="1"/>
              <a:t>kernel.elf</a:t>
            </a:r>
            <a:r>
              <a:rPr lang="zh-CN" altLang="en-US" sz="2400" dirty="0"/>
              <a:t>，转为</a:t>
            </a:r>
            <a:r>
              <a:rPr lang="en-US" altLang="zh-CN" sz="2400" dirty="0" err="1"/>
              <a:t>kernel.bin</a:t>
            </a:r>
            <a:endParaRPr lang="en-US" altLang="zh-CN" sz="2400" dirty="0"/>
          </a:p>
          <a:p>
            <a:r>
              <a:rPr lang="en-US" sz="2400" dirty="0" err="1"/>
              <a:t>编译OpenSBI</a:t>
            </a:r>
            <a:r>
              <a:rPr lang="zh-CN" altLang="en-US" sz="2400" dirty="0"/>
              <a:t>，</a:t>
            </a:r>
            <a:r>
              <a:rPr lang="en-US" altLang="zh-CN" sz="2400" dirty="0"/>
              <a:t>kernel</a:t>
            </a:r>
            <a:r>
              <a:rPr lang="zh-CN" altLang="en-US" sz="2400" dirty="0"/>
              <a:t>作为</a:t>
            </a:r>
            <a:r>
              <a:rPr lang="en-US" altLang="zh-CN" sz="2400" dirty="0"/>
              <a:t>payload</a:t>
            </a:r>
            <a:r>
              <a:rPr lang="zh-CN" altLang="en-US" sz="2400" dirty="0"/>
              <a:t>，获得</a:t>
            </a:r>
            <a:r>
              <a:rPr lang="en-US" altLang="zh-CN" sz="2400" dirty="0"/>
              <a:t> </a:t>
            </a:r>
            <a:r>
              <a:rPr lang="en-US" altLang="zh-CN" sz="2400" dirty="0" err="1"/>
              <a:t>fw_payload.bin</a:t>
            </a:r>
            <a:endParaRPr lang="en-US" sz="2400" dirty="0"/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Source Code Pro" panose="020B0509030403020204" pitchFamily="49" charset="0"/>
                <a:cs typeface="Consolas" panose="020B0609020204030204" pitchFamily="49" charset="0"/>
              </a:rPr>
              <a:t>make PLATFORM=generic CROSS_COMPILE=riscv64-unknown-elf- FW_PAYLOAD_PATH=</a:t>
            </a:r>
            <a:r>
              <a:rPr lang="en-US" altLang="zh-CN" sz="1400" dirty="0" err="1">
                <a:solidFill>
                  <a:prstClr val="black"/>
                </a:solidFill>
                <a:latin typeface="Consolas" panose="020B0609020204030204" pitchFamily="49" charset="0"/>
                <a:ea typeface="Source Code Pro" panose="020B0509030403020204" pitchFamily="49" charset="0"/>
                <a:cs typeface="Consolas" panose="020B0609020204030204" pitchFamily="49" charset="0"/>
              </a:rPr>
              <a:t>kernel.bin</a:t>
            </a:r>
            <a:r>
              <a:rPr lang="en-US" altLang="zh-CN" sz="1400" dirty="0">
                <a:solidFill>
                  <a:prstClr val="black"/>
                </a:solidFill>
                <a:latin typeface="Consolas" panose="020B0609020204030204" pitchFamily="49" charset="0"/>
                <a:ea typeface="Source Code Pro" panose="020B0509030403020204" pitchFamily="49" charset="0"/>
                <a:cs typeface="Consolas" panose="020B0609020204030204" pitchFamily="49" charset="0"/>
              </a:rPr>
              <a:t> PLATFORM_RISCV_XLEN=64 FW_PAYLOAD=y FW_PAYLOAD_OFFSET=0x200000</a:t>
            </a:r>
          </a:p>
          <a:p>
            <a:r>
              <a:rPr lang="en-CN" sz="2400" dirty="0"/>
              <a:t>把</a:t>
            </a:r>
            <a:r>
              <a:rPr lang="zh-CN" altLang="en-US" sz="2400" dirty="0"/>
              <a:t> </a:t>
            </a:r>
            <a:r>
              <a:rPr lang="en-US" altLang="zh-CN" sz="2400" dirty="0" err="1"/>
              <a:t>fw_payload.bin</a:t>
            </a:r>
            <a:r>
              <a:rPr lang="en-US" altLang="zh-CN" sz="2400" dirty="0"/>
              <a:t> </a:t>
            </a:r>
            <a:r>
              <a:rPr lang="zh-CN" altLang="en-US" sz="2400" dirty="0"/>
              <a:t>拷贝到 </a:t>
            </a:r>
            <a:r>
              <a:rPr lang="en-US" altLang="zh-CN" sz="2400" dirty="0"/>
              <a:t>SD</a:t>
            </a:r>
            <a:r>
              <a:rPr lang="zh-CN" altLang="en-US" sz="2400" dirty="0"/>
              <a:t>的分区中</a:t>
            </a:r>
            <a:endParaRPr lang="en-US" altLang="zh-CN" sz="2400" dirty="0"/>
          </a:p>
          <a:p>
            <a:r>
              <a:rPr lang="en-US" sz="1600" dirty="0">
                <a:latin typeface="Consolas" panose="020B0609020204030204" pitchFamily="49" charset="0"/>
                <a:ea typeface="Source Code Pro" panose="020B0509030403020204" pitchFamily="49" charset="0"/>
                <a:cs typeface="Consolas" panose="020B0609020204030204" pitchFamily="49" charset="0"/>
              </a:rPr>
              <a:t>dd if=</a:t>
            </a:r>
            <a:r>
              <a:rPr lang="en-US" altLang="zh-CN" sz="1600" dirty="0" err="1">
                <a:latin typeface="Consolas" panose="020B0609020204030204" pitchFamily="49" charset="0"/>
                <a:ea typeface="Source Code Pro" panose="020B0509030403020204" pitchFamily="49" charset="0"/>
                <a:cs typeface="Consolas" panose="020B0609020204030204" pitchFamily="49" charset="0"/>
              </a:rPr>
              <a:t>fw_payload.bin</a:t>
            </a:r>
            <a:r>
              <a:rPr lang="en-US" altLang="zh-CN" sz="1600" dirty="0">
                <a:latin typeface="Consolas" panose="020B0609020204030204" pitchFamily="49" charset="0"/>
                <a:ea typeface="Source Code Pro" panose="020B0509030403020204" pitchFamily="49" charset="0"/>
                <a:cs typeface="Consolas" panose="020B0609020204030204" pitchFamily="49" charset="0"/>
              </a:rPr>
              <a:t> out=/dev/sdb2</a:t>
            </a:r>
            <a:endParaRPr lang="en-US" sz="1600" dirty="0">
              <a:latin typeface="Consolas" panose="020B0609020204030204" pitchFamily="49" charset="0"/>
              <a:ea typeface="Source Code Pro" panose="020B0509030403020204" pitchFamily="49" charset="0"/>
              <a:cs typeface="Consolas" panose="020B0609020204030204" pitchFamily="49" charset="0"/>
            </a:endParaRPr>
          </a:p>
          <a:p>
            <a:r>
              <a:rPr lang="zh-CN" altLang="en-US" sz="2400" dirty="0"/>
              <a:t>启动</a:t>
            </a:r>
            <a:endParaRPr lang="en-US" altLang="zh-CN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9F2853-4AB7-9F49-B6DA-55C1CCD01FE4}"/>
              </a:ext>
            </a:extLst>
          </p:cNvPr>
          <p:cNvGrpSpPr/>
          <p:nvPr/>
        </p:nvGrpSpPr>
        <p:grpSpPr>
          <a:xfrm>
            <a:off x="5444359" y="211249"/>
            <a:ext cx="6066319" cy="1479439"/>
            <a:chOff x="838200" y="2050158"/>
            <a:chExt cx="10651457" cy="25613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04A2BF-8BD7-3F48-B677-72DB10DDB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8" t="2922" r="3365" b="76093"/>
            <a:stretch/>
          </p:blipFill>
          <p:spPr>
            <a:xfrm>
              <a:off x="838200" y="2769913"/>
              <a:ext cx="10515600" cy="1660634"/>
            </a:xfrm>
            <a:prstGeom prst="rect">
              <a:avLst/>
            </a:prstGeom>
          </p:spPr>
        </p:pic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89EBBED3-890E-D943-9DF9-C26EA966F11C}"/>
                </a:ext>
              </a:extLst>
            </p:cNvPr>
            <p:cNvSpPr/>
            <p:nvPr/>
          </p:nvSpPr>
          <p:spPr>
            <a:xfrm>
              <a:off x="7264498" y="2438399"/>
              <a:ext cx="4225159" cy="2173123"/>
            </a:xfrm>
            <a:prstGeom prst="frame">
              <a:avLst>
                <a:gd name="adj1" fmla="val 4278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1D6FD5-25C6-484B-BCBC-2CDDC1F4A5D3}"/>
                </a:ext>
              </a:extLst>
            </p:cNvPr>
            <p:cNvSpPr txBox="1"/>
            <p:nvPr/>
          </p:nvSpPr>
          <p:spPr>
            <a:xfrm>
              <a:off x="8420637" y="2050158"/>
              <a:ext cx="2207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dirty="0"/>
                <a:t>换成uCore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689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D9B4-9790-2247-9E76-4AFA7738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困难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C27C-526B-9B41-8D4F-EBE8941BF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z="2000" dirty="0"/>
              <a:t>启动不了OpenSBI</a:t>
            </a:r>
          </a:p>
          <a:p>
            <a:r>
              <a:rPr lang="en-CN" sz="2000" dirty="0"/>
              <a:t>因为 OpenSBI + U-Boot (payload) 的内容并不是整个分区的全部内容</a:t>
            </a:r>
            <a:r>
              <a:rPr lang="zh-CN" altLang="en-US" sz="2000" dirty="0"/>
              <a:t>，之前还有</a:t>
            </a:r>
            <a:r>
              <a:rPr lang="en-US" altLang="zh-CN" sz="2000" dirty="0" err="1"/>
              <a:t>dtb</a:t>
            </a:r>
            <a:r>
              <a:rPr lang="zh-CN" altLang="en-US" sz="2000" dirty="0"/>
              <a:t> </a:t>
            </a:r>
            <a:r>
              <a:rPr lang="en-US" altLang="zh-CN" sz="2000" dirty="0"/>
              <a:t>(Device Tree Blob)</a:t>
            </a:r>
          </a:p>
          <a:p>
            <a:r>
              <a:rPr lang="en-CN" sz="2000" dirty="0"/>
              <a:t>OpenSBI的第一条代码并不在分区的</a:t>
            </a:r>
            <a:r>
              <a:rPr lang="zh-CN" altLang="en-US" sz="2000" dirty="0"/>
              <a:t> </a:t>
            </a:r>
            <a:r>
              <a:rPr lang="en-US" altLang="zh-CN" sz="2000" dirty="0"/>
              <a:t>offset=0</a:t>
            </a:r>
            <a:r>
              <a:rPr lang="zh-CN" altLang="en-US" sz="2000" dirty="0"/>
              <a:t> ，而在 </a:t>
            </a:r>
            <a:r>
              <a:rPr lang="en-US" altLang="zh-CN" sz="2000" dirty="0"/>
              <a:t>offset=0x94a8c</a:t>
            </a:r>
            <a:r>
              <a:rPr lang="zh-CN" altLang="en-US" sz="2000" dirty="0"/>
              <a:t>，我不知道之前的内容是什么，推测是</a:t>
            </a:r>
            <a:r>
              <a:rPr lang="en-US" altLang="zh-CN" sz="2000" dirty="0" err="1"/>
              <a:t>dtb</a:t>
            </a:r>
            <a:endParaRPr lang="en-US" altLang="zh-CN" sz="2000" dirty="0"/>
          </a:p>
          <a:p>
            <a:r>
              <a:rPr lang="en-US" altLang="zh-CN" sz="2000" dirty="0"/>
              <a:t>U-Boot</a:t>
            </a:r>
            <a:r>
              <a:rPr lang="zh-CN" altLang="en-US" sz="2000" dirty="0"/>
              <a:t> </a:t>
            </a:r>
            <a:r>
              <a:rPr lang="en-US" altLang="zh-CN" sz="2000" dirty="0"/>
              <a:t>SPL</a:t>
            </a:r>
            <a:r>
              <a:rPr lang="zh-CN" altLang="en-US" sz="2000" dirty="0"/>
              <a:t>并不是把整个</a:t>
            </a:r>
            <a:r>
              <a:rPr lang="en-US" altLang="zh-CN" sz="2000" dirty="0" err="1"/>
              <a:t>OpenSBI</a:t>
            </a:r>
            <a:r>
              <a:rPr lang="zh-CN" altLang="en-US" sz="2000" dirty="0"/>
              <a:t>分区的内容搬到</a:t>
            </a:r>
            <a:r>
              <a:rPr lang="en-US" altLang="zh-CN" sz="2000" dirty="0"/>
              <a:t>0x80000000</a:t>
            </a:r>
            <a:r>
              <a:rPr lang="zh-CN" altLang="en-US" sz="2000" dirty="0"/>
              <a:t>，而是解析后挑了一部分放在</a:t>
            </a:r>
            <a:r>
              <a:rPr lang="en-US" altLang="zh-CN" sz="2000" dirty="0"/>
              <a:t>0x80000000</a:t>
            </a:r>
          </a:p>
          <a:p>
            <a:r>
              <a:rPr lang="en-US" sz="2000" dirty="0" err="1"/>
              <a:t>推测</a:t>
            </a:r>
            <a:r>
              <a:rPr lang="zh-CN" altLang="en-US" sz="2000" dirty="0"/>
              <a:t> 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dd if=</a:t>
            </a:r>
            <a:r>
              <a:rPr lang="en-US" altLang="zh-CN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fw_payload.bin</a:t>
            </a:r>
            <a:r>
              <a:rPr lang="en-US" altLang="zh-CN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out=/dev/sdb2</a:t>
            </a:r>
            <a:r>
              <a:rPr lang="zh-CN" alt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来写入分区是不对的（虽然</a:t>
            </a:r>
            <a:r>
              <a:rPr lang="en-US" altLang="zh-CN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opensbi</a:t>
            </a:r>
            <a:r>
              <a:rPr lang="zh-CN" alt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文档这么写的）</a:t>
            </a:r>
            <a:endParaRPr lang="en-US" altLang="zh-CN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zh-CN" alt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好像没有办法去掉</a:t>
            </a:r>
            <a:r>
              <a:rPr lang="en-US" altLang="zh-CN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U-Boot </a:t>
            </a:r>
            <a:r>
              <a:rPr lang="zh-CN" alt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却保留 </a:t>
            </a:r>
            <a:r>
              <a:rPr lang="en-US" altLang="zh-CN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U-Boot SPL</a:t>
            </a:r>
          </a:p>
          <a:p>
            <a:endParaRPr lang="en-US" altLang="zh-CN" sz="18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C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9F2853-4AB7-9F49-B6DA-55C1CCD01FE4}"/>
              </a:ext>
            </a:extLst>
          </p:cNvPr>
          <p:cNvGrpSpPr/>
          <p:nvPr/>
        </p:nvGrpSpPr>
        <p:grpSpPr>
          <a:xfrm>
            <a:off x="5444359" y="211249"/>
            <a:ext cx="6066319" cy="1479439"/>
            <a:chOff x="838200" y="2050158"/>
            <a:chExt cx="10651457" cy="25613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04A2BF-8BD7-3F48-B677-72DB10DDB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8" t="2922" r="3365" b="76093"/>
            <a:stretch/>
          </p:blipFill>
          <p:spPr>
            <a:xfrm>
              <a:off x="838200" y="2769913"/>
              <a:ext cx="10515600" cy="1660634"/>
            </a:xfrm>
            <a:prstGeom prst="rect">
              <a:avLst/>
            </a:prstGeom>
          </p:spPr>
        </p:pic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89EBBED3-890E-D943-9DF9-C26EA966F11C}"/>
                </a:ext>
              </a:extLst>
            </p:cNvPr>
            <p:cNvSpPr/>
            <p:nvPr/>
          </p:nvSpPr>
          <p:spPr>
            <a:xfrm>
              <a:off x="7264498" y="2438399"/>
              <a:ext cx="4225159" cy="2173123"/>
            </a:xfrm>
            <a:prstGeom prst="frame">
              <a:avLst>
                <a:gd name="adj1" fmla="val 4278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1D6FD5-25C6-484B-BCBC-2CDDC1F4A5D3}"/>
                </a:ext>
              </a:extLst>
            </p:cNvPr>
            <p:cNvSpPr txBox="1"/>
            <p:nvPr/>
          </p:nvSpPr>
          <p:spPr>
            <a:xfrm>
              <a:off x="8420637" y="2050158"/>
              <a:ext cx="2207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dirty="0"/>
                <a:t>换成uCore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05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0357-AA88-0E43-A3AD-DC329C19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可能解决策略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FFCA7-3E17-8943-94BF-CBA952DD5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依然是延续把 </a:t>
            </a:r>
            <a:r>
              <a:rPr lang="en-US" altLang="zh-CN" dirty="0"/>
              <a:t>U-boot </a:t>
            </a:r>
            <a:r>
              <a:rPr lang="zh-CN" altLang="en-US" dirty="0"/>
              <a:t>和 </a:t>
            </a:r>
            <a:r>
              <a:rPr lang="en-US" altLang="zh-CN" dirty="0"/>
              <a:t>Linux</a:t>
            </a:r>
            <a:r>
              <a:rPr lang="zh-CN" altLang="en-US" dirty="0"/>
              <a:t> 换掉，变成</a:t>
            </a:r>
            <a:r>
              <a:rPr lang="en-US" altLang="zh-CN" dirty="0" err="1"/>
              <a:t>uCore</a:t>
            </a:r>
            <a:r>
              <a:rPr lang="zh-CN" altLang="en-US" dirty="0"/>
              <a:t>的做法</a:t>
            </a:r>
            <a:endParaRPr lang="en-US" altLang="zh-CN" dirty="0"/>
          </a:p>
          <a:p>
            <a:pPr lvl="1"/>
            <a:r>
              <a:rPr lang="zh-CN" altLang="en-US" dirty="0"/>
              <a:t>需要想办法把 </a:t>
            </a:r>
            <a:r>
              <a:rPr lang="en-US" altLang="zh-CN" dirty="0" err="1"/>
              <a:t>OpenSBI</a:t>
            </a:r>
            <a:r>
              <a:rPr lang="zh-CN" altLang="en-US" dirty="0"/>
              <a:t>的</a:t>
            </a:r>
            <a:r>
              <a:rPr lang="en-US" altLang="zh-CN" dirty="0"/>
              <a:t>image</a:t>
            </a:r>
            <a:r>
              <a:rPr lang="zh-CN" altLang="en-US" dirty="0"/>
              <a:t>写到</a:t>
            </a:r>
            <a:r>
              <a:rPr lang="en-US" altLang="zh-CN" dirty="0"/>
              <a:t>SD</a:t>
            </a:r>
            <a:r>
              <a:rPr lang="zh-CN" altLang="en-US" dirty="0"/>
              <a:t>卡上，并且让</a:t>
            </a:r>
            <a:r>
              <a:rPr lang="en-US" altLang="zh-CN" dirty="0"/>
              <a:t>SPL</a:t>
            </a:r>
            <a:r>
              <a:rPr lang="zh-CN" altLang="en-US" dirty="0"/>
              <a:t>读出来</a:t>
            </a:r>
            <a:r>
              <a:rPr lang="en-US" altLang="zh-CN" dirty="0"/>
              <a:t> </a:t>
            </a:r>
          </a:p>
          <a:p>
            <a:pPr lvl="1"/>
            <a:r>
              <a:rPr lang="en-US" dirty="0" err="1"/>
              <a:t>让U</a:t>
            </a:r>
            <a:r>
              <a:rPr lang="en-US" dirty="0"/>
              <a:t>-Boot SPL </a:t>
            </a:r>
            <a:r>
              <a:rPr lang="en-US" dirty="0" err="1"/>
              <a:t>不要找</a:t>
            </a:r>
            <a:r>
              <a:rPr lang="en-US" dirty="0"/>
              <a:t> U-Boot</a:t>
            </a:r>
            <a:r>
              <a:rPr lang="zh-CN" altLang="en-US" dirty="0"/>
              <a:t> </a:t>
            </a:r>
            <a:r>
              <a:rPr lang="en-US" dirty="0" err="1"/>
              <a:t>了</a:t>
            </a:r>
            <a:r>
              <a:rPr lang="zh-CN" altLang="en-US" dirty="0"/>
              <a:t>，</a:t>
            </a:r>
            <a:r>
              <a:rPr lang="en-US" altLang="zh-CN" dirty="0"/>
              <a:t>SPL</a:t>
            </a:r>
            <a:r>
              <a:rPr lang="zh-CN" altLang="en-US" dirty="0"/>
              <a:t>单独使用 （不行的话，就要写一个</a:t>
            </a:r>
            <a:r>
              <a:rPr lang="en-US" altLang="zh-CN" dirty="0"/>
              <a:t>FSBL</a:t>
            </a:r>
            <a:r>
              <a:rPr lang="zh-CN" altLang="en-US" dirty="0"/>
              <a:t>来替换掉 </a:t>
            </a:r>
            <a:r>
              <a:rPr lang="en-US" altLang="zh-CN" dirty="0"/>
              <a:t>U-boot</a:t>
            </a:r>
            <a:r>
              <a:rPr lang="zh-CN" altLang="en-US" dirty="0"/>
              <a:t> </a:t>
            </a:r>
            <a:r>
              <a:rPr lang="en-US" altLang="zh-CN" dirty="0"/>
              <a:t>SPL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dirty="0"/>
          </a:p>
          <a:p>
            <a:r>
              <a:rPr lang="en-US" dirty="0"/>
              <a:t>2. </a:t>
            </a:r>
            <a:r>
              <a:rPr lang="zh-CN" altLang="en-US" dirty="0"/>
              <a:t>考虑保留 </a:t>
            </a:r>
            <a:r>
              <a:rPr lang="en-US" altLang="zh-CN" dirty="0"/>
              <a:t>U-Boot</a:t>
            </a:r>
            <a:r>
              <a:rPr lang="zh-CN" altLang="en-US" dirty="0"/>
              <a:t>，让</a:t>
            </a:r>
            <a:r>
              <a:rPr lang="en-US" altLang="zh-CN" dirty="0" err="1"/>
              <a:t>uCore</a:t>
            </a:r>
            <a:r>
              <a:rPr lang="en-US" altLang="zh-CN" dirty="0"/>
              <a:t>-SMP</a:t>
            </a:r>
            <a:r>
              <a:rPr lang="zh-CN" altLang="en-US" dirty="0"/>
              <a:t>的格式能被 </a:t>
            </a:r>
            <a:r>
              <a:rPr lang="en-US" altLang="zh-CN" dirty="0"/>
              <a:t>U-Boot</a:t>
            </a:r>
            <a:r>
              <a:rPr lang="zh-CN" altLang="en-US" dirty="0"/>
              <a:t> 识别启动</a:t>
            </a:r>
            <a:endParaRPr lang="en-US" altLang="zh-CN" dirty="0"/>
          </a:p>
          <a:p>
            <a:pPr lvl="1"/>
            <a:r>
              <a:rPr lang="zh-CN" altLang="en-US" dirty="0"/>
              <a:t>不知道怎么做（要研究</a:t>
            </a:r>
            <a:r>
              <a:rPr lang="en-US" altLang="zh-CN" dirty="0"/>
              <a:t>U-Boot</a:t>
            </a:r>
            <a:r>
              <a:rPr lang="zh-CN" altLang="en-US" dirty="0"/>
              <a:t>的规范？</a:t>
            </a:r>
            <a:r>
              <a:rPr lang="en-US" altLang="zh-CN" dirty="0"/>
              <a:t>U-Boot</a:t>
            </a:r>
            <a:r>
              <a:rPr lang="zh-CN" altLang="en-US" dirty="0"/>
              <a:t>支持非</a:t>
            </a:r>
            <a:r>
              <a:rPr lang="en-US" altLang="zh-CN" dirty="0"/>
              <a:t>Linux</a:t>
            </a:r>
            <a:r>
              <a:rPr lang="zh-CN" altLang="en-US" dirty="0"/>
              <a:t> 内核？）</a:t>
            </a:r>
            <a:endParaRPr lang="en-C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6FF70D-14AB-464A-9157-37DF71375E21}"/>
              </a:ext>
            </a:extLst>
          </p:cNvPr>
          <p:cNvGrpSpPr/>
          <p:nvPr/>
        </p:nvGrpSpPr>
        <p:grpSpPr>
          <a:xfrm>
            <a:off x="5444359" y="211249"/>
            <a:ext cx="6066319" cy="1479439"/>
            <a:chOff x="838200" y="2050158"/>
            <a:chExt cx="10651457" cy="25613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FC8C66-6979-254C-899A-FB9B915BC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8" t="2922" r="3365" b="76093"/>
            <a:stretch/>
          </p:blipFill>
          <p:spPr>
            <a:xfrm>
              <a:off x="838200" y="2769913"/>
              <a:ext cx="10515600" cy="1660634"/>
            </a:xfrm>
            <a:prstGeom prst="rect">
              <a:avLst/>
            </a:prstGeom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BE39AF0F-9948-DF49-98FC-51E41555BC5A}"/>
                </a:ext>
              </a:extLst>
            </p:cNvPr>
            <p:cNvSpPr/>
            <p:nvPr/>
          </p:nvSpPr>
          <p:spPr>
            <a:xfrm>
              <a:off x="7264498" y="2438399"/>
              <a:ext cx="4225159" cy="2173123"/>
            </a:xfrm>
            <a:prstGeom prst="frame">
              <a:avLst>
                <a:gd name="adj1" fmla="val 4278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C741F0-E5E3-344A-BEE8-EF846059F779}"/>
                </a:ext>
              </a:extLst>
            </p:cNvPr>
            <p:cNvSpPr txBox="1"/>
            <p:nvPr/>
          </p:nvSpPr>
          <p:spPr>
            <a:xfrm>
              <a:off x="8420637" y="2050158"/>
              <a:ext cx="2207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dirty="0"/>
                <a:t>换成uCore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84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78F2-56F0-C348-891C-4324AD5E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8BAE-9642-7C4E-8FE5-91634CD3C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SD</a:t>
            </a:r>
            <a:r>
              <a:rPr lang="zh-CN" altLang="en-US" dirty="0"/>
              <a:t> 卡驱动</a:t>
            </a:r>
            <a:endParaRPr lang="en-US" altLang="zh-CN" dirty="0"/>
          </a:p>
          <a:p>
            <a:r>
              <a:rPr lang="zh-CN" altLang="en-US" dirty="0"/>
              <a:t>其他驱动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9135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FC55-BD54-3D47-B002-DEF87727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主机</a:t>
            </a:r>
            <a:r>
              <a:rPr lang="zh-CN" altLang="en-US" dirty="0"/>
              <a:t> </a:t>
            </a:r>
            <a:r>
              <a:rPr lang="en-US" altLang="zh-CN" dirty="0"/>
              <a:t>FU740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88342-A97B-3647-96EB-C2C08B359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SiFive Freedom U740 SoC</a:t>
            </a:r>
          </a:p>
          <a:p>
            <a:endParaRPr lang="en-CN" dirty="0"/>
          </a:p>
          <a:p>
            <a:r>
              <a:rPr lang="en-CN" dirty="0"/>
              <a:t>用到</a:t>
            </a:r>
          </a:p>
          <a:p>
            <a:pPr lvl="1"/>
            <a:r>
              <a:rPr lang="en-US" altLang="zh-CN" dirty="0"/>
              <a:t>SD</a:t>
            </a:r>
            <a:r>
              <a:rPr lang="zh-CN" altLang="en-US" dirty="0"/>
              <a:t> 卡</a:t>
            </a:r>
            <a:endParaRPr lang="en-US" altLang="zh-CN" dirty="0"/>
          </a:p>
          <a:p>
            <a:pPr lvl="1"/>
            <a:r>
              <a:rPr lang="zh-CN" altLang="en-US" dirty="0"/>
              <a:t>串口</a:t>
            </a:r>
            <a:endParaRPr lang="en-CN" dirty="0"/>
          </a:p>
          <a:p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39B028-AB33-1645-B138-AB87CF49D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78" t="15877" r="15501" b="9313"/>
          <a:stretch/>
        </p:blipFill>
        <p:spPr>
          <a:xfrm rot="5400000">
            <a:off x="9081638" y="3753474"/>
            <a:ext cx="2955451" cy="2828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B714EE-A9A2-8543-AF5C-50B7D3D10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57" r="8601" b="25285"/>
          <a:stretch/>
        </p:blipFill>
        <p:spPr>
          <a:xfrm rot="5400000">
            <a:off x="8927805" y="576720"/>
            <a:ext cx="3263117" cy="28286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7224F-B43B-9146-922D-CA46754EC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49689" y="1880847"/>
            <a:ext cx="4824627" cy="36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E9F4-1359-544C-A48F-5DBE5EF5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Boot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8DF1B-1F65-F54B-BD3A-C2F4DD99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015" y="1408590"/>
            <a:ext cx="7709970" cy="54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3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2E90-0208-6A4F-B63A-F65C0BE2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ZSBL </a:t>
            </a:r>
            <a:r>
              <a:rPr lang="en-US" dirty="0"/>
              <a:t>(</a:t>
            </a:r>
            <a:r>
              <a:rPr lang="en-CN" dirty="0"/>
              <a:t>Zero Stage Boot Loader</a:t>
            </a:r>
            <a:r>
              <a:rPr lang="en-US" dirty="0"/>
              <a:t>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5E42-7EA5-7B4A-A2FB-35A1C728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</a:t>
            </a:r>
            <a:r>
              <a:rPr lang="en-US" dirty="0">
                <a:solidFill>
                  <a:srgbClr val="FF0000"/>
                </a:solidFill>
              </a:rPr>
              <a:t>mask ROM</a:t>
            </a:r>
            <a:r>
              <a:rPr lang="en-US" dirty="0"/>
              <a:t> at 0x1_0000</a:t>
            </a:r>
          </a:p>
          <a:p>
            <a:r>
              <a:rPr lang="en-US" dirty="0" err="1"/>
              <a:t>会从一个</a:t>
            </a:r>
            <a:r>
              <a:rPr lang="zh-CN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卡</a:t>
            </a:r>
            <a:r>
              <a:rPr lang="en-US" dirty="0" err="1"/>
              <a:t>的</a:t>
            </a:r>
            <a:r>
              <a:rPr lang="en-US" dirty="0"/>
              <a:t> GUID </a:t>
            </a:r>
            <a:r>
              <a:rPr lang="en-US" dirty="0" err="1"/>
              <a:t>分区下载</a:t>
            </a:r>
            <a:r>
              <a:rPr lang="en-US" dirty="0"/>
              <a:t> U-Boot SPL</a:t>
            </a:r>
            <a:r>
              <a:rPr lang="zh-CN" altLang="en-US" dirty="0"/>
              <a:t> 到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L2 LIM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CN" dirty="0"/>
              <a:t>硬件厂商提供的</a:t>
            </a:r>
            <a:r>
              <a:rPr lang="zh-CN" altLang="en-US" dirty="0"/>
              <a:t>，</a:t>
            </a:r>
            <a:r>
              <a:rPr lang="en-CN" dirty="0"/>
              <a:t>没有找到源码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F9A18-850B-E345-8663-38CEEC96A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2" t="3055" r="60088" b="75960"/>
          <a:stretch/>
        </p:blipFill>
        <p:spPr>
          <a:xfrm>
            <a:off x="7819697" y="3429000"/>
            <a:ext cx="4163652" cy="16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4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2E90-0208-6A4F-B63A-F65C0BE2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U-Boot Secondary Program Loader (SPL)/FSBL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5E42-7EA5-7B4A-A2FB-35A1C7287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55373" cy="4351338"/>
          </a:xfrm>
        </p:spPr>
        <p:txBody>
          <a:bodyPr/>
          <a:lstStyle/>
          <a:p>
            <a:r>
              <a:rPr lang="en-US" dirty="0"/>
              <a:t>U-Boot SPL</a:t>
            </a:r>
            <a:r>
              <a:rPr lang="zh-CN" altLang="en-US" dirty="0"/>
              <a:t> 的代码</a:t>
            </a:r>
            <a:r>
              <a:rPr lang="zh-CN" altLang="en-US" dirty="0">
                <a:solidFill>
                  <a:srgbClr val="FF0000"/>
                </a:solidFill>
              </a:rPr>
              <a:t>存在</a:t>
            </a:r>
            <a:r>
              <a:rPr lang="en-US" altLang="zh-CN" dirty="0">
                <a:solidFill>
                  <a:srgbClr val="FF0000"/>
                </a:solidFill>
              </a:rPr>
              <a:t>SD</a:t>
            </a:r>
            <a:r>
              <a:rPr lang="zh-CN" altLang="en-US" dirty="0">
                <a:solidFill>
                  <a:srgbClr val="FF0000"/>
                </a:solidFill>
              </a:rPr>
              <a:t>卡</a:t>
            </a:r>
            <a:r>
              <a:rPr lang="zh-CN" altLang="en-US" dirty="0"/>
              <a:t>的一个分区中</a:t>
            </a:r>
            <a:r>
              <a:rPr lang="en-US" altLang="zh-CN" dirty="0"/>
              <a:t> (RAW)</a:t>
            </a:r>
            <a:endParaRPr lang="en-US" dirty="0"/>
          </a:p>
          <a:p>
            <a:r>
              <a:rPr lang="en-US" dirty="0"/>
              <a:t>U-Boot SPL</a:t>
            </a:r>
            <a:r>
              <a:rPr lang="zh-CN" altLang="en-US" dirty="0"/>
              <a:t> 的代码被 </a:t>
            </a:r>
            <a:r>
              <a:rPr lang="en-US" altLang="zh-CN" dirty="0"/>
              <a:t>ZSBL</a:t>
            </a:r>
            <a:r>
              <a:rPr lang="zh-CN" altLang="en-US" dirty="0"/>
              <a:t> 加载到了 </a:t>
            </a:r>
            <a:r>
              <a:rPr lang="en-US" altLang="zh-CN" dirty="0"/>
              <a:t>L2</a:t>
            </a:r>
            <a:r>
              <a:rPr lang="zh-CN" altLang="en-US" dirty="0"/>
              <a:t> </a:t>
            </a:r>
            <a:r>
              <a:rPr lang="en-US" altLang="zh-CN" dirty="0"/>
              <a:t>LIM</a:t>
            </a:r>
            <a:r>
              <a:rPr lang="zh-CN" altLang="en-US" dirty="0"/>
              <a:t>了，地址 </a:t>
            </a:r>
            <a:r>
              <a:rPr lang="en-US" altLang="zh-CN" dirty="0"/>
              <a:t>0x0800_0000</a:t>
            </a:r>
            <a:r>
              <a:rPr lang="zh-CN" altLang="en-US" dirty="0"/>
              <a:t>，不会常驻</a:t>
            </a:r>
            <a:endParaRPr lang="en-US" altLang="zh-CN" dirty="0"/>
          </a:p>
          <a:p>
            <a:r>
              <a:rPr lang="en-US" altLang="zh-CN" dirty="0"/>
              <a:t>L2</a:t>
            </a:r>
            <a:r>
              <a:rPr lang="zh-CN" altLang="en-US" dirty="0"/>
              <a:t> </a:t>
            </a:r>
            <a:r>
              <a:rPr lang="en-US" altLang="zh-CN" dirty="0"/>
              <a:t>LIM</a:t>
            </a:r>
            <a:r>
              <a:rPr lang="zh-CN" altLang="en-US" dirty="0"/>
              <a:t>是什么？</a:t>
            </a:r>
            <a:endParaRPr lang="en-US" altLang="zh-CN" dirty="0"/>
          </a:p>
          <a:p>
            <a:pPr lvl="1"/>
            <a:r>
              <a:rPr lang="en-US" altLang="zh-CN" dirty="0"/>
              <a:t>Loosely</a:t>
            </a:r>
            <a:r>
              <a:rPr lang="zh-CN" altLang="en-US" dirty="0"/>
              <a:t> </a:t>
            </a:r>
            <a:r>
              <a:rPr lang="en-US" altLang="zh-CN" dirty="0"/>
              <a:t>Integrated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存疑）一块可配置的</a:t>
            </a:r>
            <a:r>
              <a:rPr lang="en-US" altLang="zh-CN" dirty="0"/>
              <a:t>SRAM</a:t>
            </a:r>
            <a:r>
              <a:rPr lang="zh-CN" altLang="en-US" dirty="0"/>
              <a:t>，可以当作 </a:t>
            </a:r>
            <a:r>
              <a:rPr lang="en-US" altLang="zh-CN" dirty="0"/>
              <a:t>L2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也可以作为</a:t>
            </a:r>
            <a:r>
              <a:rPr lang="en-US" altLang="zh-CN" dirty="0"/>
              <a:t>RAM</a:t>
            </a:r>
          </a:p>
          <a:p>
            <a:r>
              <a:rPr lang="en-US" dirty="0" err="1"/>
              <a:t>会从一个</a:t>
            </a:r>
            <a:r>
              <a:rPr lang="zh-CN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卡</a:t>
            </a:r>
            <a:r>
              <a:rPr lang="en-US" dirty="0" err="1"/>
              <a:t>的</a:t>
            </a:r>
            <a:r>
              <a:rPr lang="en-US" dirty="0"/>
              <a:t> GUID </a:t>
            </a:r>
            <a:r>
              <a:rPr lang="en-US" dirty="0" err="1"/>
              <a:t>分区下载</a:t>
            </a:r>
            <a:r>
              <a:rPr lang="en-US" dirty="0"/>
              <a:t> </a:t>
            </a:r>
            <a:r>
              <a:rPr lang="en-CN" dirty="0"/>
              <a:t>OpenSBI</a:t>
            </a:r>
            <a:r>
              <a:rPr lang="zh-CN" altLang="en-US" dirty="0"/>
              <a:t> 到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DDR</a:t>
            </a:r>
            <a:r>
              <a:rPr lang="zh-CN" altLang="en-US" dirty="0">
                <a:solidFill>
                  <a:srgbClr val="FF0000"/>
                </a:solidFill>
              </a:rPr>
              <a:t>内存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F9A18-850B-E345-8663-38CEEC96A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2" t="2922" r="41688" b="76093"/>
          <a:stretch/>
        </p:blipFill>
        <p:spPr>
          <a:xfrm>
            <a:off x="7809187" y="2856297"/>
            <a:ext cx="4163652" cy="16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2E90-0208-6A4F-B63A-F65C0BE2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U-Boot Secondary Program Loader (SPL)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F9A18-850B-E345-8663-38CEEC96A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2" t="2922" r="41688" b="76093"/>
          <a:stretch/>
        </p:blipFill>
        <p:spPr>
          <a:xfrm>
            <a:off x="7693572" y="1768366"/>
            <a:ext cx="4163652" cy="1660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AD3976-C6CB-054A-9C91-268EBFD7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10" y="1849821"/>
            <a:ext cx="9903891" cy="399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1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2E90-0208-6A4F-B63A-F65C0BE2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OpenSBI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5E42-7EA5-7B4A-A2FB-35A1C728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OpenSBI</a:t>
            </a:r>
            <a:r>
              <a:rPr lang="zh-CN" altLang="en-US" dirty="0"/>
              <a:t> 的代码</a:t>
            </a:r>
            <a:r>
              <a:rPr lang="zh-CN" altLang="en-US" dirty="0">
                <a:solidFill>
                  <a:srgbClr val="FF0000"/>
                </a:solidFill>
              </a:rPr>
              <a:t>存在</a:t>
            </a:r>
            <a:r>
              <a:rPr lang="en-US" altLang="zh-CN" dirty="0">
                <a:solidFill>
                  <a:srgbClr val="FF0000"/>
                </a:solidFill>
              </a:rPr>
              <a:t>SD</a:t>
            </a:r>
            <a:r>
              <a:rPr lang="zh-CN" altLang="en-US" dirty="0">
                <a:solidFill>
                  <a:srgbClr val="FF0000"/>
                </a:solidFill>
              </a:rPr>
              <a:t>卡</a:t>
            </a:r>
            <a:r>
              <a:rPr lang="zh-CN" altLang="en-US" dirty="0"/>
              <a:t>的一个分区中</a:t>
            </a:r>
            <a:r>
              <a:rPr lang="en-US" altLang="zh-CN" dirty="0"/>
              <a:t> (RAW)</a:t>
            </a:r>
            <a:endParaRPr lang="en-US" dirty="0"/>
          </a:p>
          <a:p>
            <a:r>
              <a:rPr lang="en-US" dirty="0" err="1"/>
              <a:t>OpenSBI</a:t>
            </a:r>
            <a:r>
              <a:rPr lang="en-US" dirty="0"/>
              <a:t> </a:t>
            </a:r>
            <a:r>
              <a:rPr lang="zh-CN" altLang="en-US" dirty="0"/>
              <a:t>被 </a:t>
            </a:r>
            <a:r>
              <a:rPr lang="en-US" altLang="zh-CN" dirty="0"/>
              <a:t>U-Boot SPL</a:t>
            </a:r>
            <a:r>
              <a:rPr lang="zh-CN" altLang="en-US" dirty="0"/>
              <a:t> 加载到了</a:t>
            </a:r>
            <a:r>
              <a:rPr lang="en-US" altLang="zh-CN" dirty="0"/>
              <a:t>DDR 0x8000_0000</a:t>
            </a:r>
          </a:p>
          <a:p>
            <a:r>
              <a:rPr lang="en-US" altLang="zh-CN" dirty="0" err="1"/>
              <a:t>OpenSBI</a:t>
            </a:r>
            <a:r>
              <a:rPr lang="en-US" altLang="zh-CN" dirty="0"/>
              <a:t> </a:t>
            </a:r>
            <a:r>
              <a:rPr lang="zh-CN" altLang="en-US" dirty="0"/>
              <a:t>在最后会跳转到 </a:t>
            </a:r>
            <a:r>
              <a:rPr lang="en-US" altLang="zh-CN" dirty="0"/>
              <a:t>0x8020_0000</a:t>
            </a:r>
            <a:r>
              <a:rPr lang="zh-CN" altLang="en-US" dirty="0"/>
              <a:t>，这里可以放</a:t>
            </a:r>
            <a:r>
              <a:rPr lang="en-US" altLang="zh-CN" dirty="0"/>
              <a:t>U-Boot</a:t>
            </a:r>
            <a:r>
              <a:rPr lang="zh-CN" altLang="en-US" dirty="0"/>
              <a:t>或者</a:t>
            </a:r>
            <a:r>
              <a:rPr lang="en-US" altLang="zh-CN" dirty="0"/>
              <a:t>Kernel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F9A18-850B-E345-8663-38CEEC96A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9" t="2922" r="3365" b="76093"/>
          <a:stretch/>
        </p:blipFill>
        <p:spPr>
          <a:xfrm>
            <a:off x="1880574" y="4651266"/>
            <a:ext cx="8430852" cy="16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1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2E90-0208-6A4F-B63A-F65C0BE2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OpenSBI</a:t>
            </a:r>
            <a:endParaRPr lang="en-C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5E42-7EA5-7B4A-A2FB-35A1C728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提供</a:t>
            </a:r>
            <a:r>
              <a:rPr lang="en-US" altLang="zh-CN" dirty="0"/>
              <a:t>3</a:t>
            </a:r>
            <a:r>
              <a:rPr lang="zh-CN" altLang="en-US" dirty="0"/>
              <a:t>种</a:t>
            </a:r>
            <a:r>
              <a:rPr lang="en-US" altLang="zh-CN" dirty="0"/>
              <a:t>firmware</a:t>
            </a:r>
          </a:p>
          <a:p>
            <a:r>
              <a:rPr lang="en-US" altLang="zh-CN" dirty="0"/>
              <a:t>FW_JUMP (</a:t>
            </a:r>
            <a:r>
              <a:rPr lang="zh-CN" altLang="en-US" dirty="0"/>
              <a:t>之前</a:t>
            </a:r>
            <a:r>
              <a:rPr lang="en-US" altLang="zh-CN" dirty="0"/>
              <a:t>QEMU</a:t>
            </a:r>
            <a:r>
              <a:rPr lang="zh-CN" altLang="en-US" dirty="0"/>
              <a:t>上用的这个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当</a:t>
            </a:r>
            <a:r>
              <a:rPr lang="en-US" altLang="zh-CN" dirty="0"/>
              <a:t>kernel</a:t>
            </a:r>
            <a:r>
              <a:rPr lang="zh-CN" altLang="en-US" dirty="0"/>
              <a:t>已经在</a:t>
            </a:r>
            <a:r>
              <a:rPr lang="en-US" altLang="zh-CN" dirty="0"/>
              <a:t>0x80200000</a:t>
            </a:r>
            <a:r>
              <a:rPr lang="zh-CN" altLang="en-US" dirty="0"/>
              <a:t>的时候用（可能是</a:t>
            </a:r>
            <a:r>
              <a:rPr lang="en-US" altLang="zh-CN" dirty="0"/>
              <a:t>QEMU</a:t>
            </a:r>
            <a:r>
              <a:rPr lang="zh-CN" altLang="en-US" dirty="0"/>
              <a:t>加载，或者之前的阶段放的），直接</a:t>
            </a:r>
            <a:r>
              <a:rPr lang="en-US" altLang="zh-CN" dirty="0"/>
              <a:t>jump</a:t>
            </a:r>
            <a:r>
              <a:rPr lang="zh-CN" altLang="en-US" dirty="0"/>
              <a:t>过去</a:t>
            </a:r>
            <a:endParaRPr lang="en-US" altLang="zh-CN" dirty="0"/>
          </a:p>
          <a:p>
            <a:pPr lvl="1"/>
            <a:r>
              <a:rPr lang="en-US" altLang="zh-CN" dirty="0" err="1"/>
              <a:t>sbi</a:t>
            </a:r>
            <a:r>
              <a:rPr lang="zh-CN" altLang="en-US" dirty="0"/>
              <a:t>和</a:t>
            </a:r>
            <a:r>
              <a:rPr lang="en-US" altLang="zh-CN" dirty="0"/>
              <a:t>kernel</a:t>
            </a:r>
            <a:r>
              <a:rPr lang="zh-CN" altLang="en-US" dirty="0"/>
              <a:t>是分开的</a:t>
            </a:r>
            <a:endParaRPr lang="en-US" altLang="zh-CN" dirty="0"/>
          </a:p>
          <a:p>
            <a:r>
              <a:rPr lang="en-US" altLang="zh-CN" dirty="0"/>
              <a:t>FW_PAYLOAD</a:t>
            </a:r>
          </a:p>
          <a:p>
            <a:pPr lvl="1"/>
            <a:r>
              <a:rPr lang="zh-CN" altLang="en-US" dirty="0"/>
              <a:t>把</a:t>
            </a:r>
            <a:r>
              <a:rPr lang="en-US" altLang="zh-CN" dirty="0"/>
              <a:t>kernel</a:t>
            </a:r>
            <a:r>
              <a:rPr lang="zh-CN" altLang="en-US" dirty="0"/>
              <a:t>变成</a:t>
            </a:r>
            <a:r>
              <a:rPr lang="en-US" altLang="zh-CN" dirty="0" err="1"/>
              <a:t>sbi</a:t>
            </a:r>
            <a:r>
              <a:rPr lang="zh-CN" altLang="en-US" dirty="0"/>
              <a:t>的一部分，就可以一起加载了</a:t>
            </a:r>
            <a:endParaRPr lang="en-US" altLang="zh-CN" dirty="0"/>
          </a:p>
          <a:p>
            <a:pPr lvl="1"/>
            <a:r>
              <a:rPr lang="zh-CN" altLang="en-US" dirty="0"/>
              <a:t>需要重新编译链接</a:t>
            </a:r>
            <a:r>
              <a:rPr lang="en-US" altLang="zh-CN" dirty="0" err="1"/>
              <a:t>OpenSBI</a:t>
            </a:r>
            <a:endParaRPr lang="en-US" altLang="zh-CN" dirty="0"/>
          </a:p>
          <a:p>
            <a:r>
              <a:rPr lang="en-US" altLang="zh-CN" dirty="0"/>
              <a:t>FW_DYNAMIC</a:t>
            </a:r>
          </a:p>
          <a:p>
            <a:pPr lvl="1"/>
            <a:r>
              <a:rPr lang="zh-CN" altLang="en-US" dirty="0"/>
              <a:t>从前一阶段的信息决定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039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2E90-0208-6A4F-B63A-F65C0BE2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U-Boot</a:t>
            </a:r>
            <a:endParaRPr lang="en-C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5E42-7EA5-7B4A-A2FB-35A1C728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U-Boot</a:t>
            </a:r>
            <a:r>
              <a:rPr lang="zh-CN" altLang="en-US" dirty="0"/>
              <a:t> 是 </a:t>
            </a:r>
            <a:r>
              <a:rPr lang="en-US" altLang="zh-CN" dirty="0" err="1"/>
              <a:t>OpenSBI</a:t>
            </a:r>
            <a:r>
              <a:rPr lang="zh-CN" altLang="en-US" dirty="0"/>
              <a:t> 的</a:t>
            </a:r>
            <a:r>
              <a:rPr lang="en-US" altLang="zh-CN" dirty="0"/>
              <a:t>payload</a:t>
            </a:r>
            <a:r>
              <a:rPr lang="zh-CN" altLang="en-US" dirty="0"/>
              <a:t>，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 则存在</a:t>
            </a:r>
            <a:r>
              <a:rPr lang="en-US" altLang="zh-CN" dirty="0"/>
              <a:t>/boot</a:t>
            </a:r>
            <a:r>
              <a:rPr lang="zh-CN" altLang="en-US" dirty="0"/>
              <a:t> 分区中，</a:t>
            </a:r>
            <a:r>
              <a:rPr lang="en-US" altLang="zh-CN" dirty="0"/>
              <a:t>U-Boot</a:t>
            </a:r>
            <a:r>
              <a:rPr lang="zh-CN" altLang="en-US" dirty="0"/>
              <a:t>会再去读取 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</a:p>
          <a:p>
            <a:r>
              <a:rPr lang="zh-CN" altLang="en-US" dirty="0"/>
              <a:t>（另一种广泛的做法是，没有</a:t>
            </a:r>
            <a:r>
              <a:rPr lang="en-US" altLang="zh-CN" dirty="0"/>
              <a:t>U-Boot</a:t>
            </a:r>
            <a:r>
              <a:rPr lang="zh-CN" altLang="en-US" dirty="0"/>
              <a:t>，直接把</a:t>
            </a:r>
            <a:r>
              <a:rPr lang="en-US" altLang="zh-CN" dirty="0"/>
              <a:t>Linux Kernel </a:t>
            </a:r>
            <a:r>
              <a:rPr lang="zh-CN" altLang="en-US" dirty="0"/>
              <a:t>变成 </a:t>
            </a:r>
            <a:r>
              <a:rPr lang="en-US" altLang="zh-CN" dirty="0"/>
              <a:t>SBI </a:t>
            </a:r>
            <a:r>
              <a:rPr lang="zh-CN" altLang="en-US" dirty="0"/>
              <a:t>的</a:t>
            </a:r>
            <a:r>
              <a:rPr lang="en-US" altLang="zh-CN" dirty="0"/>
              <a:t> payload</a:t>
            </a:r>
            <a:r>
              <a:rPr lang="zh-CN" altLang="en-US" dirty="0"/>
              <a:t>，理论上</a:t>
            </a:r>
            <a:r>
              <a:rPr lang="zh-CN" altLang="en-US" dirty="0">
                <a:solidFill>
                  <a:srgbClr val="FF0000"/>
                </a:solidFill>
              </a:rPr>
              <a:t>把</a:t>
            </a:r>
            <a:r>
              <a:rPr lang="en-US" altLang="zh-CN" dirty="0">
                <a:solidFill>
                  <a:srgbClr val="FF0000"/>
                </a:solidFill>
              </a:rPr>
              <a:t>Linux</a:t>
            </a:r>
            <a:r>
              <a:rPr lang="zh-CN" altLang="en-US" dirty="0">
                <a:solidFill>
                  <a:srgbClr val="FF0000"/>
                </a:solidFill>
              </a:rPr>
              <a:t>换成</a:t>
            </a:r>
            <a:r>
              <a:rPr lang="en-US" altLang="zh-CN" dirty="0" err="1">
                <a:solidFill>
                  <a:srgbClr val="FF0000"/>
                </a:solidFill>
              </a:rPr>
              <a:t>uCore</a:t>
            </a:r>
            <a:r>
              <a:rPr lang="zh-CN" altLang="en-US" dirty="0">
                <a:solidFill>
                  <a:srgbClr val="FF0000"/>
                </a:solidFill>
              </a:rPr>
              <a:t>就是我想做的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0000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644</Words>
  <Application>Microsoft Macintosh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Source Code Pro</vt:lpstr>
      <vt:lpstr>Office Theme</vt:lpstr>
      <vt:lpstr>uCore-SMP FU740移植 中期报告</vt:lpstr>
      <vt:lpstr>主机 FU740</vt:lpstr>
      <vt:lpstr>Boot Process</vt:lpstr>
      <vt:lpstr>ZSBL (Zero Stage Boot Loader)</vt:lpstr>
      <vt:lpstr>U-Boot Secondary Program Loader (SPL)/FSBL</vt:lpstr>
      <vt:lpstr>U-Boot Secondary Program Loader (SPL)</vt:lpstr>
      <vt:lpstr>OpenSBI</vt:lpstr>
      <vt:lpstr>OpenSBI</vt:lpstr>
      <vt:lpstr>U-Boot</vt:lpstr>
      <vt:lpstr>理想情况</vt:lpstr>
      <vt:lpstr>PowerPoint Presentation</vt:lpstr>
      <vt:lpstr>SD Card</vt:lpstr>
      <vt:lpstr>具体操作</vt:lpstr>
      <vt:lpstr>困难</vt:lpstr>
      <vt:lpstr>可能解决策略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uCore-SMP FU740移植 中期报告</dc:title>
  <dc:creator>Tianhua Tao</dc:creator>
  <cp:lastModifiedBy>Tianhua Tao</cp:lastModifiedBy>
  <cp:revision>1</cp:revision>
  <dcterms:created xsi:type="dcterms:W3CDTF">2021-10-06T13:26:15Z</dcterms:created>
  <dcterms:modified xsi:type="dcterms:W3CDTF">2021-10-07T01:45:01Z</dcterms:modified>
</cp:coreProperties>
</file>